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71" r:id="rId7"/>
    <p:sldId id="268" r:id="rId8"/>
    <p:sldId id="26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11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0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1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7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1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7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9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98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2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5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94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01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FA3BE-B9EF-47E4-82C7-E85C4FB1120F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F8BE-4968-4443-A19E-6F68F7B6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6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Read the APWH 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Timeline! 	</a:t>
            </a:r>
          </a:p>
          <a:p>
            <a:pPr lvl="1"/>
            <a:r>
              <a:rPr lang="en-US" dirty="0" smtClean="0"/>
              <a:t>Five events, one must be a band</a:t>
            </a:r>
          </a:p>
          <a:p>
            <a:pPr lvl="1"/>
            <a:r>
              <a:rPr lang="en-US" dirty="0" smtClean="0"/>
              <a:t>Answers a question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Compare/Contrast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show BOTH a similarity AND Difference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spreading</a:t>
            </a:r>
          </a:p>
          <a:p>
            <a:r>
              <a:rPr lang="en-US" dirty="0" smtClean="0"/>
              <a:t>Can draw arrows</a:t>
            </a:r>
          </a:p>
          <a:p>
            <a:r>
              <a:rPr lang="en-US" dirty="0" smtClean="0"/>
              <a:t>Really good to do with economic, disease, technology,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3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Syncretism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mixing/blending?</a:t>
            </a:r>
          </a:p>
          <a:p>
            <a:r>
              <a:rPr lang="en-US" dirty="0" smtClean="0"/>
              <a:t>Can be drawn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6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Phenomenon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happening in two different places at the same time INDEPENDENTLY of the other place</a:t>
            </a:r>
          </a:p>
          <a:p>
            <a:endParaRPr lang="en-US" dirty="0"/>
          </a:p>
          <a:p>
            <a:r>
              <a:rPr lang="en-US" dirty="0" smtClean="0"/>
              <a:t>Agriculture being invented in various river valley civilizations</a:t>
            </a:r>
          </a:p>
          <a:p>
            <a:r>
              <a:rPr lang="en-US" dirty="0" smtClean="0"/>
              <a:t>Iron metallurgy being discovered at around the same time in Southwest Asia and Africa</a:t>
            </a:r>
          </a:p>
        </p:txBody>
      </p:sp>
    </p:spTree>
    <p:extLst>
      <p:ext uri="{BB962C8B-B14F-4D97-AF65-F5344CB8AC3E}">
        <p14:creationId xmlns:p14="http://schemas.microsoft.com/office/powerpoint/2010/main" val="231006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STUDY!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all your notes are done, study for the test!</a:t>
            </a:r>
          </a:p>
          <a:p>
            <a:r>
              <a:rPr lang="en-US" dirty="0" smtClean="0"/>
              <a:t>Reread your lecture notes</a:t>
            </a:r>
          </a:p>
          <a:p>
            <a:r>
              <a:rPr lang="en-US" dirty="0" smtClean="0"/>
              <a:t>Ask more questions of the marginal notes</a:t>
            </a:r>
          </a:p>
          <a:p>
            <a:r>
              <a:rPr lang="en-US" dirty="0" smtClean="0"/>
              <a:t>Take the online quiz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1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Friday night: pre-reading</a:t>
            </a:r>
          </a:p>
          <a:p>
            <a:r>
              <a:rPr lang="en-US" dirty="0" smtClean="0"/>
              <a:t>Saturday morning: 1</a:t>
            </a:r>
            <a:r>
              <a:rPr lang="en-US" baseline="30000" dirty="0" smtClean="0"/>
              <a:t>st</a:t>
            </a:r>
            <a:r>
              <a:rPr lang="en-US" dirty="0" smtClean="0"/>
              <a:t> read</a:t>
            </a:r>
          </a:p>
          <a:p>
            <a:r>
              <a:rPr lang="en-US" dirty="0" smtClean="0"/>
              <a:t>Sunday: Re-read and take notes</a:t>
            </a:r>
            <a:endParaRPr lang="en-US" dirty="0"/>
          </a:p>
          <a:p>
            <a:r>
              <a:rPr lang="en-US" dirty="0" smtClean="0"/>
              <a:t>When reading Chapter 5:</a:t>
            </a:r>
          </a:p>
          <a:p>
            <a:pPr lvl="1"/>
            <a:r>
              <a:rPr lang="en-US" dirty="0" smtClean="0"/>
              <a:t>X pronounced “</a:t>
            </a:r>
            <a:r>
              <a:rPr lang="en-US" dirty="0" err="1" smtClean="0"/>
              <a:t>Sh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Xia </a:t>
            </a:r>
            <a:r>
              <a:rPr lang="en-US" dirty="0" smtClean="0">
                <a:sym typeface="Wingdings" panose="05000000000000000000" pitchFamily="2" charset="2"/>
              </a:rPr>
              <a:t> “Shia”</a:t>
            </a:r>
            <a:endParaRPr lang="en-US" dirty="0" smtClean="0"/>
          </a:p>
          <a:p>
            <a:pPr lvl="1"/>
            <a:r>
              <a:rPr lang="en-US" dirty="0" err="1" smtClean="0"/>
              <a:t>Zh</a:t>
            </a:r>
            <a:r>
              <a:rPr lang="en-US" dirty="0" smtClean="0"/>
              <a:t> pronounced “</a:t>
            </a:r>
            <a:r>
              <a:rPr lang="en-US" dirty="0" err="1" smtClean="0"/>
              <a:t>Joh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Zhou </a:t>
            </a:r>
            <a:r>
              <a:rPr lang="en-US" dirty="0" smtClean="0">
                <a:sym typeface="Wingdings" panose="05000000000000000000" pitchFamily="2" charset="2"/>
              </a:rPr>
              <a:t> “</a:t>
            </a:r>
            <a:r>
              <a:rPr lang="en-US" dirty="0" err="1" smtClean="0">
                <a:sym typeface="Wingdings" panose="05000000000000000000" pitchFamily="2" charset="2"/>
              </a:rPr>
              <a:t>Joh</a:t>
            </a:r>
            <a:r>
              <a:rPr lang="en-US" dirty="0" smtClean="0">
                <a:sym typeface="Wingdings" panose="05000000000000000000" pitchFamily="2" charset="2"/>
              </a:rPr>
              <a:t>”</a:t>
            </a:r>
            <a:endParaRPr lang="en-US" dirty="0" smtClean="0"/>
          </a:p>
          <a:p>
            <a:pPr lvl="1"/>
            <a:r>
              <a:rPr lang="en-US" dirty="0" smtClean="0"/>
              <a:t>Q pronounced “</a:t>
            </a:r>
            <a:r>
              <a:rPr lang="en-US" dirty="0" err="1" smtClean="0"/>
              <a:t>Ch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Qin </a:t>
            </a:r>
            <a:r>
              <a:rPr lang="en-US" dirty="0" smtClean="0">
                <a:sym typeface="Wingdings" panose="05000000000000000000" pitchFamily="2" charset="2"/>
              </a:rPr>
              <a:t> “Chin”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0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 how the book is organized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77428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Periodization pages</a:t>
            </a:r>
          </a:p>
          <a:p>
            <a:pPr lvl="1"/>
            <a:r>
              <a:rPr lang="en-US" dirty="0" smtClean="0"/>
              <a:t>Bentley’s periods differ from those the College Board uses</a:t>
            </a:r>
          </a:p>
          <a:p>
            <a:pPr lvl="1"/>
            <a:r>
              <a:rPr lang="en-US" dirty="0" smtClean="0"/>
              <a:t>Explain the major features of that time period</a:t>
            </a:r>
          </a:p>
          <a:p>
            <a:r>
              <a:rPr lang="en-US" dirty="0" smtClean="0"/>
              <a:t>Units of about 6 chapters that cover major regions for that time period</a:t>
            </a:r>
          </a:p>
          <a:p>
            <a:r>
              <a:rPr lang="en-US" dirty="0" smtClean="0"/>
              <a:t>Each chapter covers one region or two, sometimes it is a “sum it all up for the time period” chapter</a:t>
            </a:r>
          </a:p>
          <a:p>
            <a:pPr lvl="1"/>
            <a:r>
              <a:rPr lang="en-US" dirty="0" smtClean="0"/>
              <a:t>-Each chapter starts with a vignette and picture to hook you or get your curious</a:t>
            </a:r>
          </a:p>
          <a:p>
            <a:pPr lvl="1"/>
            <a:r>
              <a:rPr lang="en-US" dirty="0" smtClean="0"/>
              <a:t>Blue headings and Read Subheadings</a:t>
            </a:r>
          </a:p>
          <a:p>
            <a:pPr lvl="1"/>
            <a:r>
              <a:rPr lang="en-US" dirty="0" smtClean="0"/>
              <a:t>Marginal Notes</a:t>
            </a:r>
          </a:p>
          <a:p>
            <a:pPr lvl="1"/>
            <a:r>
              <a:rPr lang="en-US" dirty="0" smtClean="0"/>
              <a:t>Maps, Primary Source documents, Art, Architecture</a:t>
            </a:r>
          </a:p>
          <a:p>
            <a:pPr lvl="1"/>
            <a:r>
              <a:rPr lang="en-US" dirty="0" smtClean="0"/>
              <a:t>Summary at the End  (not great, do not copy </a:t>
            </a:r>
            <a:r>
              <a:rPr lang="en-US" dirty="0" smtClean="0">
                <a:sym typeface="Wingdings" panose="05000000000000000000" pitchFamily="2" charset="2"/>
              </a:rPr>
              <a:t> instead make a summary using parts PERSIAN)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Concludes with Chronology (helpful when making a timeline)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5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Hanumanasana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810" y="1386109"/>
            <a:ext cx="5711190" cy="461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2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Can’t do </a:t>
            </a:r>
            <a:r>
              <a:rPr lang="en-US" dirty="0" err="1" smtClean="0"/>
              <a:t>Hanumanasa</a:t>
            </a:r>
            <a:r>
              <a:rPr lang="en-US" dirty="0" smtClean="0"/>
              <a:t> right away! Need to warm-up…my point?</a:t>
            </a:r>
          </a:p>
          <a:p>
            <a:pPr lvl="1"/>
            <a:r>
              <a:rPr lang="en-US" dirty="0" smtClean="0"/>
              <a:t>DON’T IGNORE THE PRE-READING!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2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to Reading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Pre-reading</a:t>
            </a:r>
          </a:p>
          <a:p>
            <a:pPr lvl="1"/>
            <a:r>
              <a:rPr lang="en-US" dirty="0" smtClean="0"/>
              <a:t>WARMUP!!! Only 5-15 minutes</a:t>
            </a:r>
          </a:p>
          <a:p>
            <a:pPr lvl="1"/>
            <a:r>
              <a:rPr lang="en-US" dirty="0" smtClean="0"/>
              <a:t>Skim pictures, headings, marginal notes, etc. </a:t>
            </a:r>
            <a:r>
              <a:rPr lang="en-US" dirty="0" smtClean="0">
                <a:sym typeface="Wingdings" panose="05000000000000000000" pitchFamily="2" charset="2"/>
              </a:rPr>
              <a:t> turn into questions</a:t>
            </a: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Who, what, when, where, how; compare/contract</a:t>
            </a:r>
            <a:endParaRPr lang="en-US" dirty="0" smtClean="0"/>
          </a:p>
          <a:p>
            <a:r>
              <a:rPr lang="en-US" dirty="0" smtClean="0"/>
              <a:t>During Reading</a:t>
            </a:r>
          </a:p>
          <a:p>
            <a:pPr lvl="1"/>
            <a:r>
              <a:rPr lang="en-US" dirty="0" smtClean="0"/>
              <a:t>FIRST READING </a:t>
            </a:r>
            <a:r>
              <a:rPr lang="en-US" dirty="0" smtClean="0">
                <a:sym typeface="Wingdings" panose="05000000000000000000" pitchFamily="2" charset="2"/>
              </a:rPr>
              <a:t> NO NOTES! JUST get a sense for what’s important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SECOND READING: Annotate (names, dates, PERSIAN, diffusion, Common Phenomenon, syncretism, similarities/differences between regions)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OUTLINE STYLE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About 2 pages of notes (front and back); 4 pages total</a:t>
            </a:r>
            <a:endParaRPr lang="en-US" dirty="0" smtClean="0"/>
          </a:p>
          <a:p>
            <a:r>
              <a:rPr lang="en-US" dirty="0" smtClean="0"/>
              <a:t>Post Reading</a:t>
            </a:r>
          </a:p>
          <a:p>
            <a:pPr lvl="1"/>
            <a:r>
              <a:rPr lang="en-US" dirty="0" smtClean="0"/>
              <a:t>Write a summary using parts PERSIAN</a:t>
            </a:r>
          </a:p>
          <a:p>
            <a:pPr lvl="1"/>
            <a:r>
              <a:rPr lang="en-US" dirty="0" smtClean="0"/>
              <a:t>Create “Doing World Questions”</a:t>
            </a:r>
          </a:p>
          <a:p>
            <a:pPr lvl="1"/>
            <a:r>
              <a:rPr lang="en-US" dirty="0" smtClean="0"/>
              <a:t>Write thesis statements (I will teach you that later….)</a:t>
            </a:r>
          </a:p>
          <a:p>
            <a:pPr lvl="1"/>
            <a:r>
              <a:rPr lang="en-US" dirty="0" smtClean="0"/>
              <a:t>Take online quiz!!! </a:t>
            </a:r>
          </a:p>
        </p:txBody>
      </p:sp>
    </p:spTree>
    <p:extLst>
      <p:ext uri="{BB962C8B-B14F-4D97-AF65-F5344CB8AC3E}">
        <p14:creationId xmlns:p14="http://schemas.microsoft.com/office/powerpoint/2010/main" val="33016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P-Political: laws, rulers, power, wars</a:t>
            </a:r>
          </a:p>
          <a:p>
            <a:r>
              <a:rPr lang="en-US" dirty="0" smtClean="0"/>
              <a:t>E-Economic: the way people make a living (hunting/gathering; agriculture, </a:t>
            </a:r>
            <a:r>
              <a:rPr lang="en-US" dirty="0" err="1" smtClean="0"/>
              <a:t>etc</a:t>
            </a:r>
            <a:r>
              <a:rPr lang="en-US" dirty="0" smtClean="0"/>
              <a:t>), jobs, currency, trade, etc.</a:t>
            </a:r>
          </a:p>
          <a:p>
            <a:r>
              <a:rPr lang="en-US" dirty="0" smtClean="0"/>
              <a:t>R- Religious (Belief systems/philosophies), gods, beliefs, etc.</a:t>
            </a:r>
          </a:p>
          <a:p>
            <a:r>
              <a:rPr lang="en-US" dirty="0" smtClean="0"/>
              <a:t>S-Social: Family, Gender Roles, Class, Groups</a:t>
            </a:r>
          </a:p>
          <a:p>
            <a:r>
              <a:rPr lang="en-US" dirty="0" smtClean="0"/>
              <a:t>I –Intellectual: writings, books, inventions, new ideas, new metallurgy</a:t>
            </a:r>
          </a:p>
          <a:p>
            <a:r>
              <a:rPr lang="en-US" dirty="0" smtClean="0"/>
              <a:t>A-Art/Architecture: paintings, houses, public works, etc.</a:t>
            </a:r>
          </a:p>
          <a:p>
            <a:r>
              <a:rPr lang="en-US" dirty="0" smtClean="0"/>
              <a:t>N=Near (Geography): MIGRATIONS!!! CITIES</a:t>
            </a:r>
          </a:p>
        </p:txBody>
      </p:sp>
    </p:spTree>
    <p:extLst>
      <p:ext uri="{BB962C8B-B14F-4D97-AF65-F5344CB8AC3E}">
        <p14:creationId xmlns:p14="http://schemas.microsoft.com/office/powerpoint/2010/main" val="4141071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 Style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8625" indent="-428625">
              <a:buFont typeface="+mj-lt"/>
              <a:buAutoNum type="romanUcPeriod"/>
            </a:pPr>
            <a:r>
              <a:rPr lang="en-US" sz="3000" dirty="0">
                <a:solidFill>
                  <a:schemeClr val="accent1">
                    <a:lumMod val="75000"/>
                  </a:schemeClr>
                </a:solidFill>
              </a:rPr>
              <a:t>BLUE HEADINGS in ROMAN NUMERALS</a:t>
            </a:r>
          </a:p>
          <a:p>
            <a:pPr marL="685800" lvl="1" indent="-342900">
              <a:buAutoNum type="alphaUcPeriod"/>
            </a:pPr>
            <a:r>
              <a:rPr lang="en-US" sz="3000" dirty="0">
                <a:solidFill>
                  <a:srgbClr val="FF0000"/>
                </a:solidFill>
              </a:rPr>
              <a:t>RED HEADINGS get a #</a:t>
            </a:r>
          </a:p>
          <a:p>
            <a:pPr lvl="2"/>
            <a:r>
              <a:rPr lang="en-US" sz="3000" dirty="0"/>
              <a:t>Everything else just gets a bullet</a:t>
            </a:r>
          </a:p>
          <a:p>
            <a:pPr lvl="2"/>
            <a:r>
              <a:rPr lang="en-US" sz="3000" dirty="0"/>
              <a:t>Do not write in full sentences</a:t>
            </a:r>
          </a:p>
          <a:p>
            <a:pPr lvl="2"/>
            <a:r>
              <a:rPr lang="en-US" sz="3000" dirty="0"/>
              <a:t>Continue to be indented (don’t go back to the red line)</a:t>
            </a:r>
          </a:p>
        </p:txBody>
      </p:sp>
    </p:spTree>
    <p:extLst>
      <p:ext uri="{BB962C8B-B14F-4D97-AF65-F5344CB8AC3E}">
        <p14:creationId xmlns:p14="http://schemas.microsoft.com/office/powerpoint/2010/main" val="28291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Indent!</a:t>
            </a:r>
          </a:p>
          <a:p>
            <a:r>
              <a:rPr lang="en-US" dirty="0" smtClean="0"/>
              <a:t>Use PARTS PERSIAN and write some sentences about these parts</a:t>
            </a:r>
          </a:p>
          <a:p>
            <a:r>
              <a:rPr lang="en-US" dirty="0" smtClean="0"/>
              <a:t>ONLY WRITE the most important info</a:t>
            </a:r>
          </a:p>
          <a:p>
            <a:r>
              <a:rPr lang="en-US" dirty="0" smtClean="0"/>
              <a:t>About 10 sentences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Doing World History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Cornell Style </a:t>
            </a:r>
            <a:r>
              <a:rPr lang="en-US" b="1" u="sng" dirty="0" smtClean="0"/>
              <a:t>( ? On left </a:t>
            </a:r>
            <a:r>
              <a:rPr lang="en-US" dirty="0" smtClean="0"/>
              <a:t>and answer on right)</a:t>
            </a:r>
          </a:p>
          <a:p>
            <a:r>
              <a:rPr lang="en-US" dirty="0" smtClean="0"/>
              <a:t>In page 8 of your toolkit!</a:t>
            </a:r>
          </a:p>
          <a:p>
            <a:pPr lvl="1"/>
            <a:r>
              <a:rPr lang="en-US" dirty="0" smtClean="0"/>
              <a:t>Big Picture</a:t>
            </a:r>
          </a:p>
          <a:p>
            <a:pPr lvl="1"/>
            <a:r>
              <a:rPr lang="en-US" dirty="0" smtClean="0"/>
              <a:t>Compare/Contrast</a:t>
            </a:r>
          </a:p>
          <a:p>
            <a:pPr lvl="1"/>
            <a:r>
              <a:rPr lang="en-US" dirty="0" smtClean="0"/>
              <a:t>Diffusion</a:t>
            </a:r>
          </a:p>
          <a:p>
            <a:pPr lvl="1"/>
            <a:r>
              <a:rPr lang="en-US" dirty="0" smtClean="0"/>
              <a:t>Syncretism</a:t>
            </a:r>
          </a:p>
          <a:p>
            <a:pPr lvl="1"/>
            <a:r>
              <a:rPr lang="en-US" dirty="0" smtClean="0"/>
              <a:t>Common Phenomenon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</TotalTime>
  <Words>597</Words>
  <Application>Microsoft Office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How to Read the APWH book</vt:lpstr>
      <vt:lpstr>Understand how the book is organized </vt:lpstr>
      <vt:lpstr>Hanumanasana</vt:lpstr>
      <vt:lpstr>PowerPoint Presentation</vt:lpstr>
      <vt:lpstr>Approach to Reading </vt:lpstr>
      <vt:lpstr>PERSIAN</vt:lpstr>
      <vt:lpstr>Outline Style </vt:lpstr>
      <vt:lpstr>Summary</vt:lpstr>
      <vt:lpstr>Doing World History Questions</vt:lpstr>
      <vt:lpstr>Big Picture</vt:lpstr>
      <vt:lpstr>Compare/Contrast</vt:lpstr>
      <vt:lpstr>Diffusion</vt:lpstr>
      <vt:lpstr>Syncretism</vt:lpstr>
      <vt:lpstr>Common Phenomenon</vt:lpstr>
      <vt:lpstr>STUDY!  </vt:lpstr>
      <vt:lpstr>Next steps</vt:lpstr>
    </vt:vector>
  </TitlesOfParts>
  <Company>Sweetwater Union High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Read the APWH book</dc:title>
  <dc:creator>Ola Hadi</dc:creator>
  <cp:lastModifiedBy>Ola Hadi</cp:lastModifiedBy>
  <cp:revision>12</cp:revision>
  <dcterms:created xsi:type="dcterms:W3CDTF">2014-08-01T14:13:21Z</dcterms:created>
  <dcterms:modified xsi:type="dcterms:W3CDTF">2017-07-24T16:00:56Z</dcterms:modified>
</cp:coreProperties>
</file>